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10693400" cx="7556500"/>
  <p:notesSz cx="6858000" cy="9144000"/>
  <p:embeddedFontLst>
    <p:embeddedFont>
      <p:font typeface="Arimo"/>
      <p:bold r:id="rId8"/>
      <p:boldItalic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0" roundtripDataSignature="AMtx7mi2XaIKP8e3VdQUaqKBDuuhnOC2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customschemas.google.com/relationships/presentationmetadata" Target="metadata"/><Relationship Id="rId9" Type="http://schemas.openxmlformats.org/officeDocument/2006/relationships/font" Target="fonts/Arim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Arim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2E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2578767" y="2706359"/>
            <a:ext cx="2402466" cy="5285426"/>
          </a:xfrm>
          <a:custGeom>
            <a:rect b="b" l="l" r="r" t="t"/>
            <a:pathLst>
              <a:path extrusionOk="0" h="5285426" w="2402466">
                <a:moveTo>
                  <a:pt x="0" y="0"/>
                </a:moveTo>
                <a:lnTo>
                  <a:pt x="2402466" y="0"/>
                </a:lnTo>
                <a:lnTo>
                  <a:pt x="2402466" y="5285426"/>
                </a:lnTo>
                <a:lnTo>
                  <a:pt x="0" y="52854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5" name="Google Shape;85;p1"/>
          <p:cNvGrpSpPr/>
          <p:nvPr/>
        </p:nvGrpSpPr>
        <p:grpSpPr>
          <a:xfrm>
            <a:off x="515147" y="655706"/>
            <a:ext cx="6516847" cy="1394897"/>
            <a:chOff x="0" y="-85725"/>
            <a:chExt cx="8689129" cy="1859862"/>
          </a:xfrm>
        </p:grpSpPr>
        <p:sp>
          <p:nvSpPr>
            <p:cNvPr id="86" name="Google Shape;86;p1"/>
            <p:cNvSpPr txBox="1"/>
            <p:nvPr/>
          </p:nvSpPr>
          <p:spPr>
            <a:xfrm>
              <a:off x="0" y="-85725"/>
              <a:ext cx="8689129" cy="10001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500" u="none" cap="none" strike="noStrike">
                  <a:solidFill>
                    <a:srgbClr val="623920"/>
                  </a:solidFill>
                  <a:latin typeface="Arial"/>
                  <a:ea typeface="Arial"/>
                  <a:cs typeface="Arial"/>
                  <a:sym typeface="Arial"/>
                </a:rPr>
                <a:t>Plantas e suas partes</a:t>
              </a:r>
              <a:endParaRPr/>
            </a:p>
          </p:txBody>
        </p:sp>
        <p:sp>
          <p:nvSpPr>
            <p:cNvPr id="87" name="Google Shape;87;p1"/>
            <p:cNvSpPr txBox="1"/>
            <p:nvPr/>
          </p:nvSpPr>
          <p:spPr>
            <a:xfrm>
              <a:off x="232379" y="1043887"/>
              <a:ext cx="8241517" cy="730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000001"/>
                  </a:solidFill>
                  <a:latin typeface="Arimo"/>
                  <a:ea typeface="Arimo"/>
                  <a:cs typeface="Arimo"/>
                  <a:sym typeface="Arimo"/>
                </a:rPr>
                <a:t>Arraste e solte as caixas para rotular as partes da planta. A função de cada parte está descrita abaixo.</a:t>
              </a:r>
              <a:endParaRPr/>
            </a:p>
          </p:txBody>
        </p:sp>
      </p:grpSp>
      <p:sp>
        <p:nvSpPr>
          <p:cNvPr id="88" name="Google Shape;88;p1"/>
          <p:cNvSpPr txBox="1"/>
          <p:nvPr/>
        </p:nvSpPr>
        <p:spPr>
          <a:xfrm>
            <a:off x="4981233" y="4036701"/>
            <a:ext cx="1977519" cy="819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1"/>
                </a:solidFill>
                <a:latin typeface="Arimo"/>
                <a:ea typeface="Arimo"/>
                <a:cs typeface="Arimo"/>
                <a:sym typeface="Arimo"/>
              </a:rPr>
              <a:t>Absorve a luz solar e usa a energia para fazer alimento</a:t>
            </a:r>
            <a:endParaRPr/>
          </a:p>
        </p:txBody>
      </p:sp>
      <p:grpSp>
        <p:nvGrpSpPr>
          <p:cNvPr id="89" name="Google Shape;89;p1"/>
          <p:cNvGrpSpPr/>
          <p:nvPr/>
        </p:nvGrpSpPr>
        <p:grpSpPr>
          <a:xfrm>
            <a:off x="5219499" y="3315355"/>
            <a:ext cx="1500986" cy="585660"/>
            <a:chOff x="0" y="-19050"/>
            <a:chExt cx="278315" cy="108594"/>
          </a:xfrm>
        </p:grpSpPr>
        <p:sp>
          <p:nvSpPr>
            <p:cNvPr id="90" name="Google Shape;90;p1"/>
            <p:cNvSpPr/>
            <p:nvPr/>
          </p:nvSpPr>
          <p:spPr>
            <a:xfrm>
              <a:off x="0" y="0"/>
              <a:ext cx="278315" cy="89544"/>
            </a:xfrm>
            <a:custGeom>
              <a:rect b="b" l="l" r="r" t="t"/>
              <a:pathLst>
                <a:path extrusionOk="0" h="89544" w="278315">
                  <a:moveTo>
                    <a:pt x="44772" y="0"/>
                  </a:moveTo>
                  <a:lnTo>
                    <a:pt x="233543" y="0"/>
                  </a:lnTo>
                  <a:cubicBezTo>
                    <a:pt x="245417" y="0"/>
                    <a:pt x="256805" y="4717"/>
                    <a:pt x="265201" y="13113"/>
                  </a:cubicBezTo>
                  <a:cubicBezTo>
                    <a:pt x="273598" y="21510"/>
                    <a:pt x="278315" y="32898"/>
                    <a:pt x="278315" y="44772"/>
                  </a:cubicBezTo>
                  <a:lnTo>
                    <a:pt x="278315" y="44772"/>
                  </a:lnTo>
                  <a:cubicBezTo>
                    <a:pt x="278315" y="56646"/>
                    <a:pt x="273598" y="68034"/>
                    <a:pt x="265201" y="76430"/>
                  </a:cubicBezTo>
                  <a:cubicBezTo>
                    <a:pt x="256805" y="84827"/>
                    <a:pt x="245417" y="89544"/>
                    <a:pt x="233543" y="89544"/>
                  </a:cubicBezTo>
                  <a:lnTo>
                    <a:pt x="44772" y="89544"/>
                  </a:lnTo>
                  <a:cubicBezTo>
                    <a:pt x="32898" y="89544"/>
                    <a:pt x="21510" y="84827"/>
                    <a:pt x="13113" y="76430"/>
                  </a:cubicBezTo>
                  <a:cubicBezTo>
                    <a:pt x="4717" y="68034"/>
                    <a:pt x="0" y="56646"/>
                    <a:pt x="0" y="44772"/>
                  </a:cubicBezTo>
                  <a:lnTo>
                    <a:pt x="0" y="44772"/>
                  </a:lnTo>
                  <a:cubicBezTo>
                    <a:pt x="0" y="32898"/>
                    <a:pt x="4717" y="21510"/>
                    <a:pt x="13113" y="13113"/>
                  </a:cubicBezTo>
                  <a:cubicBezTo>
                    <a:pt x="21510" y="4717"/>
                    <a:pt x="32898" y="0"/>
                    <a:pt x="44772" y="0"/>
                  </a:cubicBezTo>
                  <a:close/>
                </a:path>
              </a:pathLst>
            </a:custGeom>
            <a:solidFill>
              <a:srgbClr val="D4DBD8"/>
            </a:solidFill>
            <a:ln cap="rnd" cmpd="sng" w="19050">
              <a:solidFill>
                <a:srgbClr val="000001"/>
              </a:solidFill>
              <a:prstDash val="dot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 txBox="1"/>
            <p:nvPr/>
          </p:nvSpPr>
          <p:spPr>
            <a:xfrm>
              <a:off x="0" y="-19050"/>
              <a:ext cx="278315" cy="1085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325" lIns="43325" spcFirstLastPara="1" rIns="43325" wrap="square" tIns="43325">
              <a:noAutofit/>
            </a:bodyPr>
            <a:lstStyle/>
            <a:p>
              <a:pPr indent="0" lvl="0" marL="0" marR="0" rtl="0" algn="ctr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" name="Google Shape;92;p1"/>
          <p:cNvSpPr txBox="1"/>
          <p:nvPr/>
        </p:nvSpPr>
        <p:spPr>
          <a:xfrm>
            <a:off x="5064748" y="7184586"/>
            <a:ext cx="1739252" cy="1085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1"/>
                </a:solidFill>
                <a:latin typeface="Arimo"/>
                <a:ea typeface="Arimo"/>
                <a:cs typeface="Arimo"/>
                <a:sym typeface="Arimo"/>
              </a:rPr>
              <a:t>Segura a planta e carrega a água do solo para as folhas</a:t>
            </a:r>
            <a:endParaRPr/>
          </a:p>
        </p:txBody>
      </p:sp>
      <p:grpSp>
        <p:nvGrpSpPr>
          <p:cNvPr id="93" name="Google Shape;93;p1"/>
          <p:cNvGrpSpPr/>
          <p:nvPr/>
        </p:nvGrpSpPr>
        <p:grpSpPr>
          <a:xfrm>
            <a:off x="5219499" y="6465577"/>
            <a:ext cx="1500986" cy="585660"/>
            <a:chOff x="0" y="-19050"/>
            <a:chExt cx="278315" cy="108594"/>
          </a:xfrm>
        </p:grpSpPr>
        <p:sp>
          <p:nvSpPr>
            <p:cNvPr id="94" name="Google Shape;94;p1"/>
            <p:cNvSpPr/>
            <p:nvPr/>
          </p:nvSpPr>
          <p:spPr>
            <a:xfrm>
              <a:off x="0" y="0"/>
              <a:ext cx="278315" cy="89544"/>
            </a:xfrm>
            <a:custGeom>
              <a:rect b="b" l="l" r="r" t="t"/>
              <a:pathLst>
                <a:path extrusionOk="0" h="89544" w="278315">
                  <a:moveTo>
                    <a:pt x="44772" y="0"/>
                  </a:moveTo>
                  <a:lnTo>
                    <a:pt x="233543" y="0"/>
                  </a:lnTo>
                  <a:cubicBezTo>
                    <a:pt x="245417" y="0"/>
                    <a:pt x="256805" y="4717"/>
                    <a:pt x="265201" y="13113"/>
                  </a:cubicBezTo>
                  <a:cubicBezTo>
                    <a:pt x="273598" y="21510"/>
                    <a:pt x="278315" y="32898"/>
                    <a:pt x="278315" y="44772"/>
                  </a:cubicBezTo>
                  <a:lnTo>
                    <a:pt x="278315" y="44772"/>
                  </a:lnTo>
                  <a:cubicBezTo>
                    <a:pt x="278315" y="56646"/>
                    <a:pt x="273598" y="68034"/>
                    <a:pt x="265201" y="76430"/>
                  </a:cubicBezTo>
                  <a:cubicBezTo>
                    <a:pt x="256805" y="84827"/>
                    <a:pt x="245417" y="89544"/>
                    <a:pt x="233543" y="89544"/>
                  </a:cubicBezTo>
                  <a:lnTo>
                    <a:pt x="44772" y="89544"/>
                  </a:lnTo>
                  <a:cubicBezTo>
                    <a:pt x="32898" y="89544"/>
                    <a:pt x="21510" y="84827"/>
                    <a:pt x="13113" y="76430"/>
                  </a:cubicBezTo>
                  <a:cubicBezTo>
                    <a:pt x="4717" y="68034"/>
                    <a:pt x="0" y="56646"/>
                    <a:pt x="0" y="44772"/>
                  </a:cubicBezTo>
                  <a:lnTo>
                    <a:pt x="0" y="44772"/>
                  </a:lnTo>
                  <a:cubicBezTo>
                    <a:pt x="0" y="32898"/>
                    <a:pt x="4717" y="21510"/>
                    <a:pt x="13113" y="13113"/>
                  </a:cubicBezTo>
                  <a:cubicBezTo>
                    <a:pt x="21510" y="4717"/>
                    <a:pt x="32898" y="0"/>
                    <a:pt x="44772" y="0"/>
                  </a:cubicBezTo>
                  <a:close/>
                </a:path>
              </a:pathLst>
            </a:custGeom>
            <a:solidFill>
              <a:srgbClr val="D4DBD8"/>
            </a:solidFill>
            <a:ln cap="rnd" cmpd="sng" w="19050">
              <a:solidFill>
                <a:srgbClr val="000001"/>
              </a:solidFill>
              <a:prstDash val="dot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 txBox="1"/>
            <p:nvPr/>
          </p:nvSpPr>
          <p:spPr>
            <a:xfrm>
              <a:off x="0" y="-19050"/>
              <a:ext cx="278315" cy="1085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325" lIns="43325" spcFirstLastPara="1" rIns="43325" wrap="square" tIns="43325">
              <a:noAutofit/>
            </a:bodyPr>
            <a:lstStyle/>
            <a:p>
              <a:pPr indent="0" lvl="0" marL="0" marR="0" rtl="0" algn="ctr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"/>
          <p:cNvSpPr txBox="1"/>
          <p:nvPr/>
        </p:nvSpPr>
        <p:spPr>
          <a:xfrm>
            <a:off x="618270" y="3324966"/>
            <a:ext cx="1787307" cy="819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1"/>
                </a:solidFill>
                <a:latin typeface="Arimo"/>
                <a:ea typeface="Arimo"/>
                <a:cs typeface="Arimo"/>
                <a:sym typeface="Arimo"/>
              </a:rPr>
              <a:t>Atrai insetos que gostam de néctar para polinização</a:t>
            </a:r>
            <a:endParaRPr/>
          </a:p>
        </p:txBody>
      </p:sp>
      <p:grpSp>
        <p:nvGrpSpPr>
          <p:cNvPr id="97" name="Google Shape;97;p1"/>
          <p:cNvGrpSpPr/>
          <p:nvPr/>
        </p:nvGrpSpPr>
        <p:grpSpPr>
          <a:xfrm>
            <a:off x="714911" y="2603620"/>
            <a:ext cx="1500986" cy="585660"/>
            <a:chOff x="0" y="-19050"/>
            <a:chExt cx="278315" cy="108594"/>
          </a:xfrm>
        </p:grpSpPr>
        <p:sp>
          <p:nvSpPr>
            <p:cNvPr id="98" name="Google Shape;98;p1"/>
            <p:cNvSpPr/>
            <p:nvPr/>
          </p:nvSpPr>
          <p:spPr>
            <a:xfrm>
              <a:off x="0" y="0"/>
              <a:ext cx="278315" cy="89544"/>
            </a:xfrm>
            <a:custGeom>
              <a:rect b="b" l="l" r="r" t="t"/>
              <a:pathLst>
                <a:path extrusionOk="0" h="89544" w="278315">
                  <a:moveTo>
                    <a:pt x="44772" y="0"/>
                  </a:moveTo>
                  <a:lnTo>
                    <a:pt x="233543" y="0"/>
                  </a:lnTo>
                  <a:cubicBezTo>
                    <a:pt x="245417" y="0"/>
                    <a:pt x="256805" y="4717"/>
                    <a:pt x="265201" y="13113"/>
                  </a:cubicBezTo>
                  <a:cubicBezTo>
                    <a:pt x="273598" y="21510"/>
                    <a:pt x="278315" y="32898"/>
                    <a:pt x="278315" y="44772"/>
                  </a:cubicBezTo>
                  <a:lnTo>
                    <a:pt x="278315" y="44772"/>
                  </a:lnTo>
                  <a:cubicBezTo>
                    <a:pt x="278315" y="56646"/>
                    <a:pt x="273598" y="68034"/>
                    <a:pt x="265201" y="76430"/>
                  </a:cubicBezTo>
                  <a:cubicBezTo>
                    <a:pt x="256805" y="84827"/>
                    <a:pt x="245417" y="89544"/>
                    <a:pt x="233543" y="89544"/>
                  </a:cubicBezTo>
                  <a:lnTo>
                    <a:pt x="44772" y="89544"/>
                  </a:lnTo>
                  <a:cubicBezTo>
                    <a:pt x="32898" y="89544"/>
                    <a:pt x="21510" y="84827"/>
                    <a:pt x="13113" y="76430"/>
                  </a:cubicBezTo>
                  <a:cubicBezTo>
                    <a:pt x="4717" y="68034"/>
                    <a:pt x="0" y="56646"/>
                    <a:pt x="0" y="44772"/>
                  </a:cubicBezTo>
                  <a:lnTo>
                    <a:pt x="0" y="44772"/>
                  </a:lnTo>
                  <a:cubicBezTo>
                    <a:pt x="0" y="32898"/>
                    <a:pt x="4717" y="21510"/>
                    <a:pt x="13113" y="13113"/>
                  </a:cubicBezTo>
                  <a:cubicBezTo>
                    <a:pt x="21510" y="4717"/>
                    <a:pt x="32898" y="0"/>
                    <a:pt x="44772" y="0"/>
                  </a:cubicBezTo>
                  <a:close/>
                </a:path>
              </a:pathLst>
            </a:custGeom>
            <a:solidFill>
              <a:srgbClr val="D4DBD8"/>
            </a:solidFill>
            <a:ln cap="rnd" cmpd="sng" w="19050">
              <a:solidFill>
                <a:srgbClr val="000001"/>
              </a:solidFill>
              <a:prstDash val="dot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 txBox="1"/>
            <p:nvPr/>
          </p:nvSpPr>
          <p:spPr>
            <a:xfrm>
              <a:off x="0" y="-19050"/>
              <a:ext cx="278315" cy="1085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325" lIns="43325" spcFirstLastPara="1" rIns="43325" wrap="square" tIns="43325">
              <a:noAutofit/>
            </a:bodyPr>
            <a:lstStyle/>
            <a:p>
              <a:pPr indent="0" lvl="0" marL="0" marR="0" rtl="0" algn="ctr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" name="Google Shape;100;p1"/>
          <p:cNvSpPr txBox="1"/>
          <p:nvPr/>
        </p:nvSpPr>
        <p:spPr>
          <a:xfrm>
            <a:off x="618270" y="6775027"/>
            <a:ext cx="1787307" cy="1085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1"/>
                </a:solidFill>
                <a:latin typeface="Arimo"/>
                <a:ea typeface="Arimo"/>
                <a:cs typeface="Arimo"/>
                <a:sym typeface="Arimo"/>
              </a:rPr>
              <a:t>Absorve água e segura a planta firmemente no solo</a:t>
            </a:r>
            <a:endParaRPr/>
          </a:p>
        </p:txBody>
      </p:sp>
      <p:grpSp>
        <p:nvGrpSpPr>
          <p:cNvPr id="101" name="Google Shape;101;p1"/>
          <p:cNvGrpSpPr/>
          <p:nvPr/>
        </p:nvGrpSpPr>
        <p:grpSpPr>
          <a:xfrm>
            <a:off x="714911" y="6039393"/>
            <a:ext cx="1500986" cy="585660"/>
            <a:chOff x="0" y="-19050"/>
            <a:chExt cx="278315" cy="108594"/>
          </a:xfrm>
        </p:grpSpPr>
        <p:sp>
          <p:nvSpPr>
            <p:cNvPr id="102" name="Google Shape;102;p1"/>
            <p:cNvSpPr/>
            <p:nvPr/>
          </p:nvSpPr>
          <p:spPr>
            <a:xfrm>
              <a:off x="0" y="0"/>
              <a:ext cx="278315" cy="89544"/>
            </a:xfrm>
            <a:custGeom>
              <a:rect b="b" l="l" r="r" t="t"/>
              <a:pathLst>
                <a:path extrusionOk="0" h="89544" w="278315">
                  <a:moveTo>
                    <a:pt x="44772" y="0"/>
                  </a:moveTo>
                  <a:lnTo>
                    <a:pt x="233543" y="0"/>
                  </a:lnTo>
                  <a:cubicBezTo>
                    <a:pt x="245417" y="0"/>
                    <a:pt x="256805" y="4717"/>
                    <a:pt x="265201" y="13113"/>
                  </a:cubicBezTo>
                  <a:cubicBezTo>
                    <a:pt x="273598" y="21510"/>
                    <a:pt x="278315" y="32898"/>
                    <a:pt x="278315" y="44772"/>
                  </a:cubicBezTo>
                  <a:lnTo>
                    <a:pt x="278315" y="44772"/>
                  </a:lnTo>
                  <a:cubicBezTo>
                    <a:pt x="278315" y="56646"/>
                    <a:pt x="273598" y="68034"/>
                    <a:pt x="265201" y="76430"/>
                  </a:cubicBezTo>
                  <a:cubicBezTo>
                    <a:pt x="256805" y="84827"/>
                    <a:pt x="245417" y="89544"/>
                    <a:pt x="233543" y="89544"/>
                  </a:cubicBezTo>
                  <a:lnTo>
                    <a:pt x="44772" y="89544"/>
                  </a:lnTo>
                  <a:cubicBezTo>
                    <a:pt x="32898" y="89544"/>
                    <a:pt x="21510" y="84827"/>
                    <a:pt x="13113" y="76430"/>
                  </a:cubicBezTo>
                  <a:cubicBezTo>
                    <a:pt x="4717" y="68034"/>
                    <a:pt x="0" y="56646"/>
                    <a:pt x="0" y="44772"/>
                  </a:cubicBezTo>
                  <a:lnTo>
                    <a:pt x="0" y="44772"/>
                  </a:lnTo>
                  <a:cubicBezTo>
                    <a:pt x="0" y="32898"/>
                    <a:pt x="4717" y="21510"/>
                    <a:pt x="13113" y="13113"/>
                  </a:cubicBezTo>
                  <a:cubicBezTo>
                    <a:pt x="21510" y="4717"/>
                    <a:pt x="32898" y="0"/>
                    <a:pt x="44772" y="0"/>
                  </a:cubicBezTo>
                  <a:close/>
                </a:path>
              </a:pathLst>
            </a:custGeom>
            <a:solidFill>
              <a:srgbClr val="D4DBD8"/>
            </a:solidFill>
            <a:ln cap="rnd" cmpd="sng" w="19050">
              <a:solidFill>
                <a:srgbClr val="000001"/>
              </a:solidFill>
              <a:prstDash val="dot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 txBox="1"/>
            <p:nvPr/>
          </p:nvSpPr>
          <p:spPr>
            <a:xfrm>
              <a:off x="0" y="-19050"/>
              <a:ext cx="278315" cy="1085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325" lIns="43325" spcFirstLastPara="1" rIns="43325" wrap="square" tIns="43325">
              <a:noAutofit/>
            </a:bodyPr>
            <a:lstStyle/>
            <a:p>
              <a:pPr indent="0" lvl="0" marL="0" marR="0" rtl="0" algn="ctr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04" name="Google Shape;104;p1"/>
          <p:cNvCxnSpPr/>
          <p:nvPr/>
        </p:nvCxnSpPr>
        <p:spPr>
          <a:xfrm>
            <a:off x="1465404" y="2947820"/>
            <a:ext cx="1497534" cy="241460"/>
          </a:xfrm>
          <a:prstGeom prst="straightConnector1">
            <a:avLst/>
          </a:prstGeom>
          <a:noFill/>
          <a:ln cap="flat" cmpd="sng" w="28575">
            <a:solidFill>
              <a:srgbClr val="000001"/>
            </a:solidFill>
            <a:prstDash val="dot"/>
            <a:round/>
            <a:headEnd len="sm" w="sm" type="none"/>
            <a:tailEnd len="med" w="med" type="triangle"/>
          </a:ln>
        </p:spPr>
      </p:cxnSp>
      <p:grpSp>
        <p:nvGrpSpPr>
          <p:cNvPr id="105" name="Google Shape;105;p1"/>
          <p:cNvGrpSpPr/>
          <p:nvPr/>
        </p:nvGrpSpPr>
        <p:grpSpPr>
          <a:xfrm>
            <a:off x="-137764" y="8597454"/>
            <a:ext cx="7831117" cy="2244848"/>
            <a:chOff x="0" y="-28575"/>
            <a:chExt cx="2555777" cy="732633"/>
          </a:xfrm>
        </p:grpSpPr>
        <p:sp>
          <p:nvSpPr>
            <p:cNvPr id="106" name="Google Shape;106;p1"/>
            <p:cNvSpPr/>
            <p:nvPr/>
          </p:nvSpPr>
          <p:spPr>
            <a:xfrm>
              <a:off x="0" y="0"/>
              <a:ext cx="2555777" cy="704058"/>
            </a:xfrm>
            <a:custGeom>
              <a:rect b="b" l="l" r="r" t="t"/>
              <a:pathLst>
                <a:path extrusionOk="0" h="704058" w="2555777">
                  <a:moveTo>
                    <a:pt x="0" y="0"/>
                  </a:moveTo>
                  <a:lnTo>
                    <a:pt x="2555777" y="0"/>
                  </a:lnTo>
                  <a:lnTo>
                    <a:pt x="2555777" y="704058"/>
                  </a:lnTo>
                  <a:lnTo>
                    <a:pt x="0" y="704058"/>
                  </a:lnTo>
                  <a:close/>
                </a:path>
              </a:pathLst>
            </a:custGeom>
            <a:solidFill>
              <a:srgbClr val="D4DBD8"/>
            </a:solidFill>
            <a:ln cap="sq" cmpd="sng" w="19050">
              <a:solidFill>
                <a:srgbClr val="000001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107" name="Google Shape;107;p1"/>
            <p:cNvSpPr txBox="1"/>
            <p:nvPr/>
          </p:nvSpPr>
          <p:spPr>
            <a:xfrm>
              <a:off x="0" y="-28575"/>
              <a:ext cx="2555777" cy="7326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975" lIns="40975" spcFirstLastPara="1" rIns="40975" wrap="square" tIns="40975">
              <a:noAutofit/>
            </a:bodyPr>
            <a:lstStyle/>
            <a:p>
              <a:pPr indent="0" lvl="0" marL="0" marR="0" rtl="0" algn="ctr">
                <a:lnSpc>
                  <a:spcPct val="7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" name="Google Shape;108;p1"/>
          <p:cNvGrpSpPr/>
          <p:nvPr/>
        </p:nvGrpSpPr>
        <p:grpSpPr>
          <a:xfrm>
            <a:off x="645340" y="9350340"/>
            <a:ext cx="1500986" cy="585660"/>
            <a:chOff x="0" y="-19050"/>
            <a:chExt cx="278315" cy="108594"/>
          </a:xfrm>
        </p:grpSpPr>
        <p:sp>
          <p:nvSpPr>
            <p:cNvPr id="109" name="Google Shape;109;p1"/>
            <p:cNvSpPr/>
            <p:nvPr/>
          </p:nvSpPr>
          <p:spPr>
            <a:xfrm>
              <a:off x="0" y="0"/>
              <a:ext cx="278315" cy="89544"/>
            </a:xfrm>
            <a:custGeom>
              <a:rect b="b" l="l" r="r" t="t"/>
              <a:pathLst>
                <a:path extrusionOk="0" h="89544" w="278315">
                  <a:moveTo>
                    <a:pt x="44772" y="0"/>
                  </a:moveTo>
                  <a:lnTo>
                    <a:pt x="233543" y="0"/>
                  </a:lnTo>
                  <a:cubicBezTo>
                    <a:pt x="245417" y="0"/>
                    <a:pt x="256805" y="4717"/>
                    <a:pt x="265201" y="13113"/>
                  </a:cubicBezTo>
                  <a:cubicBezTo>
                    <a:pt x="273598" y="21510"/>
                    <a:pt x="278315" y="32898"/>
                    <a:pt x="278315" y="44772"/>
                  </a:cubicBezTo>
                  <a:lnTo>
                    <a:pt x="278315" y="44772"/>
                  </a:lnTo>
                  <a:cubicBezTo>
                    <a:pt x="278315" y="56646"/>
                    <a:pt x="273598" y="68034"/>
                    <a:pt x="265201" y="76430"/>
                  </a:cubicBezTo>
                  <a:cubicBezTo>
                    <a:pt x="256805" y="84827"/>
                    <a:pt x="245417" y="89544"/>
                    <a:pt x="233543" y="89544"/>
                  </a:cubicBezTo>
                  <a:lnTo>
                    <a:pt x="44772" y="89544"/>
                  </a:lnTo>
                  <a:cubicBezTo>
                    <a:pt x="32898" y="89544"/>
                    <a:pt x="21510" y="84827"/>
                    <a:pt x="13113" y="76430"/>
                  </a:cubicBezTo>
                  <a:cubicBezTo>
                    <a:pt x="4717" y="68034"/>
                    <a:pt x="0" y="56646"/>
                    <a:pt x="0" y="44772"/>
                  </a:cubicBezTo>
                  <a:lnTo>
                    <a:pt x="0" y="44772"/>
                  </a:lnTo>
                  <a:cubicBezTo>
                    <a:pt x="0" y="32898"/>
                    <a:pt x="4717" y="21510"/>
                    <a:pt x="13113" y="13113"/>
                  </a:cubicBezTo>
                  <a:cubicBezTo>
                    <a:pt x="21510" y="4717"/>
                    <a:pt x="32898" y="0"/>
                    <a:pt x="44772" y="0"/>
                  </a:cubicBezTo>
                  <a:close/>
                </a:path>
              </a:pathLst>
            </a:custGeom>
            <a:solidFill>
              <a:srgbClr val="D4DBD8"/>
            </a:solidFill>
            <a:ln cap="rnd" cmpd="sng" w="19050">
              <a:solidFill>
                <a:srgbClr val="00000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 txBox="1"/>
            <p:nvPr/>
          </p:nvSpPr>
          <p:spPr>
            <a:xfrm>
              <a:off x="0" y="-19050"/>
              <a:ext cx="278315" cy="1085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325" lIns="43325" spcFirstLastPara="1" rIns="43325" wrap="square" tIns="43325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000001"/>
                  </a:solidFill>
                  <a:latin typeface="Arimo"/>
                  <a:ea typeface="Arimo"/>
                  <a:cs typeface="Arimo"/>
                  <a:sym typeface="Arimo"/>
                </a:rPr>
                <a:t>Folhas</a:t>
              </a:r>
              <a:endParaRPr/>
            </a:p>
          </p:txBody>
        </p:sp>
      </p:grpSp>
      <p:grpSp>
        <p:nvGrpSpPr>
          <p:cNvPr id="111" name="Google Shape;111;p1"/>
          <p:cNvGrpSpPr/>
          <p:nvPr/>
        </p:nvGrpSpPr>
        <p:grpSpPr>
          <a:xfrm>
            <a:off x="2234785" y="9350340"/>
            <a:ext cx="1500986" cy="585660"/>
            <a:chOff x="0" y="-19050"/>
            <a:chExt cx="278315" cy="108594"/>
          </a:xfrm>
        </p:grpSpPr>
        <p:sp>
          <p:nvSpPr>
            <p:cNvPr id="112" name="Google Shape;112;p1"/>
            <p:cNvSpPr/>
            <p:nvPr/>
          </p:nvSpPr>
          <p:spPr>
            <a:xfrm>
              <a:off x="0" y="0"/>
              <a:ext cx="278315" cy="89544"/>
            </a:xfrm>
            <a:custGeom>
              <a:rect b="b" l="l" r="r" t="t"/>
              <a:pathLst>
                <a:path extrusionOk="0" h="89544" w="278315">
                  <a:moveTo>
                    <a:pt x="44772" y="0"/>
                  </a:moveTo>
                  <a:lnTo>
                    <a:pt x="233543" y="0"/>
                  </a:lnTo>
                  <a:cubicBezTo>
                    <a:pt x="245417" y="0"/>
                    <a:pt x="256805" y="4717"/>
                    <a:pt x="265201" y="13113"/>
                  </a:cubicBezTo>
                  <a:cubicBezTo>
                    <a:pt x="273598" y="21510"/>
                    <a:pt x="278315" y="32898"/>
                    <a:pt x="278315" y="44772"/>
                  </a:cubicBezTo>
                  <a:lnTo>
                    <a:pt x="278315" y="44772"/>
                  </a:lnTo>
                  <a:cubicBezTo>
                    <a:pt x="278315" y="56646"/>
                    <a:pt x="273598" y="68034"/>
                    <a:pt x="265201" y="76430"/>
                  </a:cubicBezTo>
                  <a:cubicBezTo>
                    <a:pt x="256805" y="84827"/>
                    <a:pt x="245417" y="89544"/>
                    <a:pt x="233543" y="89544"/>
                  </a:cubicBezTo>
                  <a:lnTo>
                    <a:pt x="44772" y="89544"/>
                  </a:lnTo>
                  <a:cubicBezTo>
                    <a:pt x="32898" y="89544"/>
                    <a:pt x="21510" y="84827"/>
                    <a:pt x="13113" y="76430"/>
                  </a:cubicBezTo>
                  <a:cubicBezTo>
                    <a:pt x="4717" y="68034"/>
                    <a:pt x="0" y="56646"/>
                    <a:pt x="0" y="44772"/>
                  </a:cubicBezTo>
                  <a:lnTo>
                    <a:pt x="0" y="44772"/>
                  </a:lnTo>
                  <a:cubicBezTo>
                    <a:pt x="0" y="32898"/>
                    <a:pt x="4717" y="21510"/>
                    <a:pt x="13113" y="13113"/>
                  </a:cubicBezTo>
                  <a:cubicBezTo>
                    <a:pt x="21510" y="4717"/>
                    <a:pt x="32898" y="0"/>
                    <a:pt x="44772" y="0"/>
                  </a:cubicBezTo>
                  <a:close/>
                </a:path>
              </a:pathLst>
            </a:custGeom>
            <a:solidFill>
              <a:srgbClr val="D4DBD8"/>
            </a:solidFill>
            <a:ln cap="rnd" cmpd="sng" w="19050">
              <a:solidFill>
                <a:srgbClr val="00000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 txBox="1"/>
            <p:nvPr/>
          </p:nvSpPr>
          <p:spPr>
            <a:xfrm>
              <a:off x="0" y="-19050"/>
              <a:ext cx="278315" cy="1085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325" lIns="43325" spcFirstLastPara="1" rIns="43325" wrap="square" tIns="43325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000001"/>
                  </a:solidFill>
                  <a:latin typeface="Arimo"/>
                  <a:ea typeface="Arimo"/>
                  <a:cs typeface="Arimo"/>
                  <a:sym typeface="Arimo"/>
                </a:rPr>
                <a:t>Flores</a:t>
              </a:r>
              <a:endParaRPr/>
            </a:p>
          </p:txBody>
        </p:sp>
      </p:grpSp>
      <p:grpSp>
        <p:nvGrpSpPr>
          <p:cNvPr id="114" name="Google Shape;114;p1"/>
          <p:cNvGrpSpPr/>
          <p:nvPr/>
        </p:nvGrpSpPr>
        <p:grpSpPr>
          <a:xfrm>
            <a:off x="3824229" y="9350340"/>
            <a:ext cx="1500986" cy="585660"/>
            <a:chOff x="0" y="-19050"/>
            <a:chExt cx="278315" cy="108594"/>
          </a:xfrm>
        </p:grpSpPr>
        <p:sp>
          <p:nvSpPr>
            <p:cNvPr id="115" name="Google Shape;115;p1"/>
            <p:cNvSpPr/>
            <p:nvPr/>
          </p:nvSpPr>
          <p:spPr>
            <a:xfrm>
              <a:off x="0" y="0"/>
              <a:ext cx="278315" cy="89544"/>
            </a:xfrm>
            <a:custGeom>
              <a:rect b="b" l="l" r="r" t="t"/>
              <a:pathLst>
                <a:path extrusionOk="0" h="89544" w="278315">
                  <a:moveTo>
                    <a:pt x="44772" y="0"/>
                  </a:moveTo>
                  <a:lnTo>
                    <a:pt x="233543" y="0"/>
                  </a:lnTo>
                  <a:cubicBezTo>
                    <a:pt x="245417" y="0"/>
                    <a:pt x="256805" y="4717"/>
                    <a:pt x="265201" y="13113"/>
                  </a:cubicBezTo>
                  <a:cubicBezTo>
                    <a:pt x="273598" y="21510"/>
                    <a:pt x="278315" y="32898"/>
                    <a:pt x="278315" y="44772"/>
                  </a:cubicBezTo>
                  <a:lnTo>
                    <a:pt x="278315" y="44772"/>
                  </a:lnTo>
                  <a:cubicBezTo>
                    <a:pt x="278315" y="56646"/>
                    <a:pt x="273598" y="68034"/>
                    <a:pt x="265201" y="76430"/>
                  </a:cubicBezTo>
                  <a:cubicBezTo>
                    <a:pt x="256805" y="84827"/>
                    <a:pt x="245417" y="89544"/>
                    <a:pt x="233543" y="89544"/>
                  </a:cubicBezTo>
                  <a:lnTo>
                    <a:pt x="44772" y="89544"/>
                  </a:lnTo>
                  <a:cubicBezTo>
                    <a:pt x="32898" y="89544"/>
                    <a:pt x="21510" y="84827"/>
                    <a:pt x="13113" y="76430"/>
                  </a:cubicBezTo>
                  <a:cubicBezTo>
                    <a:pt x="4717" y="68034"/>
                    <a:pt x="0" y="56646"/>
                    <a:pt x="0" y="44772"/>
                  </a:cubicBezTo>
                  <a:lnTo>
                    <a:pt x="0" y="44772"/>
                  </a:lnTo>
                  <a:cubicBezTo>
                    <a:pt x="0" y="32898"/>
                    <a:pt x="4717" y="21510"/>
                    <a:pt x="13113" y="13113"/>
                  </a:cubicBezTo>
                  <a:cubicBezTo>
                    <a:pt x="21510" y="4717"/>
                    <a:pt x="32898" y="0"/>
                    <a:pt x="44772" y="0"/>
                  </a:cubicBezTo>
                  <a:close/>
                </a:path>
              </a:pathLst>
            </a:custGeom>
            <a:solidFill>
              <a:srgbClr val="D4DBD8"/>
            </a:solidFill>
            <a:ln cap="rnd" cmpd="sng" w="19050">
              <a:solidFill>
                <a:srgbClr val="00000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 txBox="1"/>
            <p:nvPr/>
          </p:nvSpPr>
          <p:spPr>
            <a:xfrm>
              <a:off x="0" y="-19050"/>
              <a:ext cx="278315" cy="1085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325" lIns="43325" spcFirstLastPara="1" rIns="43325" wrap="square" tIns="43325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000001"/>
                  </a:solidFill>
                  <a:latin typeface="Arimo"/>
                  <a:ea typeface="Arimo"/>
                  <a:cs typeface="Arimo"/>
                  <a:sym typeface="Arimo"/>
                </a:rPr>
                <a:t>Ramo</a:t>
              </a:r>
              <a:endParaRPr/>
            </a:p>
          </p:txBody>
        </p:sp>
      </p:grpSp>
      <p:grpSp>
        <p:nvGrpSpPr>
          <p:cNvPr id="117" name="Google Shape;117;p1"/>
          <p:cNvGrpSpPr/>
          <p:nvPr/>
        </p:nvGrpSpPr>
        <p:grpSpPr>
          <a:xfrm>
            <a:off x="5325224" y="9401703"/>
            <a:ext cx="1589436" cy="585692"/>
            <a:chOff x="-16401" y="-9526"/>
            <a:chExt cx="294716" cy="108600"/>
          </a:xfrm>
        </p:grpSpPr>
        <p:sp>
          <p:nvSpPr>
            <p:cNvPr id="118" name="Google Shape;118;p1"/>
            <p:cNvSpPr/>
            <p:nvPr/>
          </p:nvSpPr>
          <p:spPr>
            <a:xfrm>
              <a:off x="0" y="0"/>
              <a:ext cx="278315" cy="89544"/>
            </a:xfrm>
            <a:custGeom>
              <a:rect b="b" l="l" r="r" t="t"/>
              <a:pathLst>
                <a:path extrusionOk="0" h="89544" w="278315">
                  <a:moveTo>
                    <a:pt x="44772" y="0"/>
                  </a:moveTo>
                  <a:lnTo>
                    <a:pt x="233543" y="0"/>
                  </a:lnTo>
                  <a:cubicBezTo>
                    <a:pt x="245417" y="0"/>
                    <a:pt x="256805" y="4717"/>
                    <a:pt x="265201" y="13113"/>
                  </a:cubicBezTo>
                  <a:cubicBezTo>
                    <a:pt x="273598" y="21510"/>
                    <a:pt x="278315" y="32898"/>
                    <a:pt x="278315" y="44772"/>
                  </a:cubicBezTo>
                  <a:lnTo>
                    <a:pt x="278315" y="44772"/>
                  </a:lnTo>
                  <a:cubicBezTo>
                    <a:pt x="278315" y="56646"/>
                    <a:pt x="273598" y="68034"/>
                    <a:pt x="265201" y="76430"/>
                  </a:cubicBezTo>
                  <a:cubicBezTo>
                    <a:pt x="256805" y="84827"/>
                    <a:pt x="245417" y="89544"/>
                    <a:pt x="233543" y="89544"/>
                  </a:cubicBezTo>
                  <a:lnTo>
                    <a:pt x="44772" y="89544"/>
                  </a:lnTo>
                  <a:cubicBezTo>
                    <a:pt x="32898" y="89544"/>
                    <a:pt x="21510" y="84827"/>
                    <a:pt x="13113" y="76430"/>
                  </a:cubicBezTo>
                  <a:cubicBezTo>
                    <a:pt x="4717" y="68034"/>
                    <a:pt x="0" y="56646"/>
                    <a:pt x="0" y="44772"/>
                  </a:cubicBezTo>
                  <a:lnTo>
                    <a:pt x="0" y="44772"/>
                  </a:lnTo>
                  <a:cubicBezTo>
                    <a:pt x="0" y="32898"/>
                    <a:pt x="4717" y="21510"/>
                    <a:pt x="13113" y="13113"/>
                  </a:cubicBezTo>
                  <a:cubicBezTo>
                    <a:pt x="21510" y="4717"/>
                    <a:pt x="32898" y="0"/>
                    <a:pt x="44772" y="0"/>
                  </a:cubicBezTo>
                  <a:close/>
                </a:path>
              </a:pathLst>
            </a:custGeom>
            <a:solidFill>
              <a:srgbClr val="D4DBD8"/>
            </a:solidFill>
            <a:ln cap="rnd" cmpd="sng" w="19050">
              <a:solidFill>
                <a:srgbClr val="00000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 txBox="1"/>
            <p:nvPr/>
          </p:nvSpPr>
          <p:spPr>
            <a:xfrm>
              <a:off x="-16401" y="-9526"/>
              <a:ext cx="278400" cy="10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325" lIns="43325" spcFirstLastPara="1" rIns="43325" wrap="square" tIns="43325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000001"/>
                  </a:solidFill>
                  <a:latin typeface="Arimo"/>
                  <a:ea typeface="Arimo"/>
                  <a:cs typeface="Arimo"/>
                  <a:sym typeface="Arimo"/>
                </a:rPr>
                <a:t>Raízes</a:t>
              </a:r>
              <a:endParaRPr/>
            </a:p>
          </p:txBody>
        </p:sp>
      </p:grpSp>
      <p:cxnSp>
        <p:nvCxnSpPr>
          <p:cNvPr id="120" name="Google Shape;120;p1"/>
          <p:cNvCxnSpPr/>
          <p:nvPr/>
        </p:nvCxnSpPr>
        <p:spPr>
          <a:xfrm rot="10800000">
            <a:off x="4845959" y="3659554"/>
            <a:ext cx="373540" cy="0"/>
          </a:xfrm>
          <a:prstGeom prst="straightConnector1">
            <a:avLst/>
          </a:prstGeom>
          <a:noFill/>
          <a:ln cap="flat" cmpd="sng" w="28575">
            <a:solidFill>
              <a:srgbClr val="000001"/>
            </a:solidFill>
            <a:prstDash val="dot"/>
            <a:round/>
            <a:headEnd len="sm" w="sm" type="none"/>
            <a:tailEnd len="med" w="med" type="triangle"/>
          </a:ln>
        </p:spPr>
      </p:cxnSp>
      <p:cxnSp>
        <p:nvCxnSpPr>
          <p:cNvPr id="121" name="Google Shape;121;p1"/>
          <p:cNvCxnSpPr/>
          <p:nvPr/>
        </p:nvCxnSpPr>
        <p:spPr>
          <a:xfrm>
            <a:off x="1465404" y="6383593"/>
            <a:ext cx="1511821" cy="836667"/>
          </a:xfrm>
          <a:prstGeom prst="straightConnector1">
            <a:avLst/>
          </a:prstGeom>
          <a:noFill/>
          <a:ln cap="flat" cmpd="sng" w="28575">
            <a:solidFill>
              <a:srgbClr val="000001"/>
            </a:solidFill>
            <a:prstDash val="dot"/>
            <a:round/>
            <a:headEnd len="sm" w="sm" type="none"/>
            <a:tailEnd len="med" w="med" type="triangle"/>
          </a:ln>
        </p:spPr>
      </p:cxnSp>
      <p:cxnSp>
        <p:nvCxnSpPr>
          <p:cNvPr id="122" name="Google Shape;122;p1"/>
          <p:cNvCxnSpPr/>
          <p:nvPr/>
        </p:nvCxnSpPr>
        <p:spPr>
          <a:xfrm>
            <a:off x="4524063" y="6809776"/>
            <a:ext cx="1445929" cy="0"/>
          </a:xfrm>
          <a:prstGeom prst="straightConnector1">
            <a:avLst/>
          </a:prstGeom>
          <a:noFill/>
          <a:ln cap="flat" cmpd="sng" w="28575">
            <a:solidFill>
              <a:srgbClr val="000001"/>
            </a:solidFill>
            <a:prstDash val="dot"/>
            <a:round/>
            <a:headEnd len="med" w="med" type="triangle"/>
            <a:tailEnd len="sm" w="sm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2EF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"/>
          <p:cNvSpPr/>
          <p:nvPr/>
        </p:nvSpPr>
        <p:spPr>
          <a:xfrm>
            <a:off x="2578767" y="3008092"/>
            <a:ext cx="2402466" cy="5285426"/>
          </a:xfrm>
          <a:custGeom>
            <a:rect b="b" l="l" r="r" t="t"/>
            <a:pathLst>
              <a:path extrusionOk="0" h="5285426" w="2402466">
                <a:moveTo>
                  <a:pt x="0" y="0"/>
                </a:moveTo>
                <a:lnTo>
                  <a:pt x="2402466" y="0"/>
                </a:lnTo>
                <a:lnTo>
                  <a:pt x="2402466" y="5285426"/>
                </a:lnTo>
                <a:lnTo>
                  <a:pt x="0" y="52854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28" name="Google Shape;128;p2"/>
          <p:cNvGrpSpPr/>
          <p:nvPr/>
        </p:nvGrpSpPr>
        <p:grpSpPr>
          <a:xfrm>
            <a:off x="-137764" y="9520254"/>
            <a:ext cx="7831117" cy="1328350"/>
            <a:chOff x="0" y="-28575"/>
            <a:chExt cx="2555777" cy="433523"/>
          </a:xfrm>
        </p:grpSpPr>
        <p:sp>
          <p:nvSpPr>
            <p:cNvPr id="129" name="Google Shape;129;p2"/>
            <p:cNvSpPr/>
            <p:nvPr/>
          </p:nvSpPr>
          <p:spPr>
            <a:xfrm>
              <a:off x="0" y="0"/>
              <a:ext cx="2555777" cy="404948"/>
            </a:xfrm>
            <a:custGeom>
              <a:rect b="b" l="l" r="r" t="t"/>
              <a:pathLst>
                <a:path extrusionOk="0" h="404948" w="2555777">
                  <a:moveTo>
                    <a:pt x="0" y="0"/>
                  </a:moveTo>
                  <a:lnTo>
                    <a:pt x="2555777" y="0"/>
                  </a:lnTo>
                  <a:lnTo>
                    <a:pt x="2555777" y="404948"/>
                  </a:lnTo>
                  <a:lnTo>
                    <a:pt x="0" y="404948"/>
                  </a:lnTo>
                  <a:close/>
                </a:path>
              </a:pathLst>
            </a:custGeom>
            <a:solidFill>
              <a:srgbClr val="D4DBD8"/>
            </a:solidFill>
            <a:ln cap="sq" cmpd="sng" w="19050">
              <a:solidFill>
                <a:srgbClr val="000001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130" name="Google Shape;130;p2"/>
            <p:cNvSpPr txBox="1"/>
            <p:nvPr/>
          </p:nvSpPr>
          <p:spPr>
            <a:xfrm>
              <a:off x="0" y="-28575"/>
              <a:ext cx="2555777" cy="4335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975" lIns="40975" spcFirstLastPara="1" rIns="40975" wrap="square" tIns="40975">
              <a:noAutofit/>
            </a:bodyPr>
            <a:lstStyle/>
            <a:p>
              <a:pPr indent="0" lvl="0" marL="0" marR="0" rtl="0" algn="ctr">
                <a:lnSpc>
                  <a:spcPct val="7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1" name="Google Shape;131;p2"/>
          <p:cNvSpPr txBox="1"/>
          <p:nvPr/>
        </p:nvSpPr>
        <p:spPr>
          <a:xfrm>
            <a:off x="4981233" y="4338434"/>
            <a:ext cx="1977519" cy="819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1"/>
                </a:solidFill>
                <a:latin typeface="Arimo"/>
                <a:ea typeface="Arimo"/>
                <a:cs typeface="Arimo"/>
                <a:sym typeface="Arimo"/>
              </a:rPr>
              <a:t>Absorve a luz solar e usa a energia para fazer alimento</a:t>
            </a:r>
            <a:endParaRPr/>
          </a:p>
        </p:txBody>
      </p:sp>
      <p:sp>
        <p:nvSpPr>
          <p:cNvPr id="132" name="Google Shape;132;p2"/>
          <p:cNvSpPr txBox="1"/>
          <p:nvPr/>
        </p:nvSpPr>
        <p:spPr>
          <a:xfrm>
            <a:off x="5064748" y="7519656"/>
            <a:ext cx="1739252" cy="1085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1"/>
                </a:solidFill>
                <a:latin typeface="Arimo"/>
                <a:ea typeface="Arimo"/>
                <a:cs typeface="Arimo"/>
                <a:sym typeface="Arimo"/>
              </a:rPr>
              <a:t>Segura a planta e carrega a água do solo para as folhas</a:t>
            </a:r>
            <a:endParaRPr/>
          </a:p>
        </p:txBody>
      </p:sp>
      <p:sp>
        <p:nvSpPr>
          <p:cNvPr id="133" name="Google Shape;133;p2"/>
          <p:cNvSpPr txBox="1"/>
          <p:nvPr/>
        </p:nvSpPr>
        <p:spPr>
          <a:xfrm>
            <a:off x="984540" y="9993306"/>
            <a:ext cx="5590919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1"/>
                </a:solidFill>
                <a:latin typeface="Arimo"/>
                <a:ea typeface="Arimo"/>
                <a:cs typeface="Arimo"/>
                <a:sym typeface="Arimo"/>
              </a:rPr>
              <a:t>GABARITO</a:t>
            </a:r>
            <a:endParaRPr/>
          </a:p>
        </p:txBody>
      </p:sp>
      <p:grpSp>
        <p:nvGrpSpPr>
          <p:cNvPr id="134" name="Google Shape;134;p2"/>
          <p:cNvGrpSpPr/>
          <p:nvPr/>
        </p:nvGrpSpPr>
        <p:grpSpPr>
          <a:xfrm>
            <a:off x="515147" y="655706"/>
            <a:ext cx="6516847" cy="1394897"/>
            <a:chOff x="0" y="-85725"/>
            <a:chExt cx="8689129" cy="1859862"/>
          </a:xfrm>
        </p:grpSpPr>
        <p:sp>
          <p:nvSpPr>
            <p:cNvPr id="135" name="Google Shape;135;p2"/>
            <p:cNvSpPr txBox="1"/>
            <p:nvPr/>
          </p:nvSpPr>
          <p:spPr>
            <a:xfrm>
              <a:off x="0" y="-85725"/>
              <a:ext cx="8689129" cy="10001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500" u="none" cap="none" strike="noStrike">
                  <a:solidFill>
                    <a:srgbClr val="623920"/>
                  </a:solidFill>
                  <a:latin typeface="Arial"/>
                  <a:ea typeface="Arial"/>
                  <a:cs typeface="Arial"/>
                  <a:sym typeface="Arial"/>
                </a:rPr>
                <a:t>Plantas e suas partes</a:t>
              </a:r>
              <a:endParaRPr/>
            </a:p>
          </p:txBody>
        </p:sp>
        <p:sp>
          <p:nvSpPr>
            <p:cNvPr id="136" name="Google Shape;136;p2"/>
            <p:cNvSpPr txBox="1"/>
            <p:nvPr/>
          </p:nvSpPr>
          <p:spPr>
            <a:xfrm>
              <a:off x="232379" y="1043887"/>
              <a:ext cx="8241517" cy="730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000001"/>
                  </a:solidFill>
                  <a:latin typeface="Arimo"/>
                  <a:ea typeface="Arimo"/>
                  <a:cs typeface="Arimo"/>
                  <a:sym typeface="Arimo"/>
                </a:rPr>
                <a:t>Arraste e solte as caixas para rotular as partes da planta. A função de cada parte está descrita abaixo.</a:t>
              </a:r>
              <a:endParaRPr/>
            </a:p>
          </p:txBody>
        </p:sp>
      </p:grpSp>
      <p:cxnSp>
        <p:nvCxnSpPr>
          <p:cNvPr id="137" name="Google Shape;137;p2"/>
          <p:cNvCxnSpPr/>
          <p:nvPr/>
        </p:nvCxnSpPr>
        <p:spPr>
          <a:xfrm rot="10800000">
            <a:off x="4845959" y="3947000"/>
            <a:ext cx="373540" cy="0"/>
          </a:xfrm>
          <a:prstGeom prst="straightConnector1">
            <a:avLst/>
          </a:prstGeom>
          <a:noFill/>
          <a:ln cap="flat" cmpd="sng" w="28575">
            <a:solidFill>
              <a:srgbClr val="000001"/>
            </a:solidFill>
            <a:prstDash val="dot"/>
            <a:round/>
            <a:headEnd len="sm" w="sm" type="none"/>
            <a:tailEnd len="med" w="med" type="triangle"/>
          </a:ln>
        </p:spPr>
      </p:cxnSp>
      <p:grpSp>
        <p:nvGrpSpPr>
          <p:cNvPr id="138" name="Google Shape;138;p2"/>
          <p:cNvGrpSpPr/>
          <p:nvPr/>
        </p:nvGrpSpPr>
        <p:grpSpPr>
          <a:xfrm>
            <a:off x="5219499" y="3602800"/>
            <a:ext cx="1500986" cy="585660"/>
            <a:chOff x="0" y="-19050"/>
            <a:chExt cx="278315" cy="108594"/>
          </a:xfrm>
        </p:grpSpPr>
        <p:sp>
          <p:nvSpPr>
            <p:cNvPr id="139" name="Google Shape;139;p2"/>
            <p:cNvSpPr/>
            <p:nvPr/>
          </p:nvSpPr>
          <p:spPr>
            <a:xfrm>
              <a:off x="0" y="0"/>
              <a:ext cx="278315" cy="89544"/>
            </a:xfrm>
            <a:custGeom>
              <a:rect b="b" l="l" r="r" t="t"/>
              <a:pathLst>
                <a:path extrusionOk="0" h="89544" w="278315">
                  <a:moveTo>
                    <a:pt x="44772" y="0"/>
                  </a:moveTo>
                  <a:lnTo>
                    <a:pt x="233543" y="0"/>
                  </a:lnTo>
                  <a:cubicBezTo>
                    <a:pt x="245417" y="0"/>
                    <a:pt x="256805" y="4717"/>
                    <a:pt x="265201" y="13113"/>
                  </a:cubicBezTo>
                  <a:cubicBezTo>
                    <a:pt x="273598" y="21510"/>
                    <a:pt x="278315" y="32898"/>
                    <a:pt x="278315" y="44772"/>
                  </a:cubicBezTo>
                  <a:lnTo>
                    <a:pt x="278315" y="44772"/>
                  </a:lnTo>
                  <a:cubicBezTo>
                    <a:pt x="278315" y="56646"/>
                    <a:pt x="273598" y="68034"/>
                    <a:pt x="265201" y="76430"/>
                  </a:cubicBezTo>
                  <a:cubicBezTo>
                    <a:pt x="256805" y="84827"/>
                    <a:pt x="245417" y="89544"/>
                    <a:pt x="233543" y="89544"/>
                  </a:cubicBezTo>
                  <a:lnTo>
                    <a:pt x="44772" y="89544"/>
                  </a:lnTo>
                  <a:cubicBezTo>
                    <a:pt x="32898" y="89544"/>
                    <a:pt x="21510" y="84827"/>
                    <a:pt x="13113" y="76430"/>
                  </a:cubicBezTo>
                  <a:cubicBezTo>
                    <a:pt x="4717" y="68034"/>
                    <a:pt x="0" y="56646"/>
                    <a:pt x="0" y="44772"/>
                  </a:cubicBezTo>
                  <a:lnTo>
                    <a:pt x="0" y="44772"/>
                  </a:lnTo>
                  <a:cubicBezTo>
                    <a:pt x="0" y="32898"/>
                    <a:pt x="4717" y="21510"/>
                    <a:pt x="13113" y="13113"/>
                  </a:cubicBezTo>
                  <a:cubicBezTo>
                    <a:pt x="21510" y="4717"/>
                    <a:pt x="32898" y="0"/>
                    <a:pt x="44772" y="0"/>
                  </a:cubicBezTo>
                  <a:close/>
                </a:path>
              </a:pathLst>
            </a:custGeom>
            <a:solidFill>
              <a:srgbClr val="D4DBD8"/>
            </a:solidFill>
            <a:ln cap="rnd" cmpd="sng" w="19050">
              <a:solidFill>
                <a:srgbClr val="00000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2"/>
            <p:cNvSpPr txBox="1"/>
            <p:nvPr/>
          </p:nvSpPr>
          <p:spPr>
            <a:xfrm>
              <a:off x="0" y="-19050"/>
              <a:ext cx="278315" cy="1085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325" lIns="43325" spcFirstLastPara="1" rIns="43325" wrap="square" tIns="43325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000001"/>
                  </a:solidFill>
                  <a:latin typeface="Arimo"/>
                  <a:ea typeface="Arimo"/>
                  <a:cs typeface="Arimo"/>
                  <a:sym typeface="Arimo"/>
                </a:rPr>
                <a:t>Folhas</a:t>
              </a:r>
              <a:endParaRPr/>
            </a:p>
          </p:txBody>
        </p:sp>
      </p:grpSp>
      <p:cxnSp>
        <p:nvCxnSpPr>
          <p:cNvPr id="141" name="Google Shape;141;p2"/>
          <p:cNvCxnSpPr/>
          <p:nvPr/>
        </p:nvCxnSpPr>
        <p:spPr>
          <a:xfrm>
            <a:off x="4077815" y="7111509"/>
            <a:ext cx="1141684" cy="0"/>
          </a:xfrm>
          <a:prstGeom prst="straightConnector1">
            <a:avLst/>
          </a:prstGeom>
          <a:noFill/>
          <a:ln cap="flat" cmpd="sng" w="28575">
            <a:solidFill>
              <a:srgbClr val="000001"/>
            </a:solidFill>
            <a:prstDash val="dot"/>
            <a:round/>
            <a:headEnd len="med" w="med" type="triangle"/>
            <a:tailEnd len="sm" w="sm" type="none"/>
          </a:ln>
        </p:spPr>
      </p:cxnSp>
      <p:grpSp>
        <p:nvGrpSpPr>
          <p:cNvPr id="142" name="Google Shape;142;p2"/>
          <p:cNvGrpSpPr/>
          <p:nvPr/>
        </p:nvGrpSpPr>
        <p:grpSpPr>
          <a:xfrm>
            <a:off x="5219499" y="6781597"/>
            <a:ext cx="1500986" cy="585660"/>
            <a:chOff x="0" y="-19050"/>
            <a:chExt cx="278315" cy="108594"/>
          </a:xfrm>
        </p:grpSpPr>
        <p:sp>
          <p:nvSpPr>
            <p:cNvPr id="143" name="Google Shape;143;p2"/>
            <p:cNvSpPr/>
            <p:nvPr/>
          </p:nvSpPr>
          <p:spPr>
            <a:xfrm>
              <a:off x="0" y="0"/>
              <a:ext cx="278315" cy="89544"/>
            </a:xfrm>
            <a:custGeom>
              <a:rect b="b" l="l" r="r" t="t"/>
              <a:pathLst>
                <a:path extrusionOk="0" h="89544" w="278315">
                  <a:moveTo>
                    <a:pt x="44772" y="0"/>
                  </a:moveTo>
                  <a:lnTo>
                    <a:pt x="233543" y="0"/>
                  </a:lnTo>
                  <a:cubicBezTo>
                    <a:pt x="245417" y="0"/>
                    <a:pt x="256805" y="4717"/>
                    <a:pt x="265201" y="13113"/>
                  </a:cubicBezTo>
                  <a:cubicBezTo>
                    <a:pt x="273598" y="21510"/>
                    <a:pt x="278315" y="32898"/>
                    <a:pt x="278315" y="44772"/>
                  </a:cubicBezTo>
                  <a:lnTo>
                    <a:pt x="278315" y="44772"/>
                  </a:lnTo>
                  <a:cubicBezTo>
                    <a:pt x="278315" y="56646"/>
                    <a:pt x="273598" y="68034"/>
                    <a:pt x="265201" y="76430"/>
                  </a:cubicBezTo>
                  <a:cubicBezTo>
                    <a:pt x="256805" y="84827"/>
                    <a:pt x="245417" y="89544"/>
                    <a:pt x="233543" y="89544"/>
                  </a:cubicBezTo>
                  <a:lnTo>
                    <a:pt x="44772" y="89544"/>
                  </a:lnTo>
                  <a:cubicBezTo>
                    <a:pt x="32898" y="89544"/>
                    <a:pt x="21510" y="84827"/>
                    <a:pt x="13113" y="76430"/>
                  </a:cubicBezTo>
                  <a:cubicBezTo>
                    <a:pt x="4717" y="68034"/>
                    <a:pt x="0" y="56646"/>
                    <a:pt x="0" y="44772"/>
                  </a:cubicBezTo>
                  <a:lnTo>
                    <a:pt x="0" y="44772"/>
                  </a:lnTo>
                  <a:cubicBezTo>
                    <a:pt x="0" y="32898"/>
                    <a:pt x="4717" y="21510"/>
                    <a:pt x="13113" y="13113"/>
                  </a:cubicBezTo>
                  <a:cubicBezTo>
                    <a:pt x="21510" y="4717"/>
                    <a:pt x="32898" y="0"/>
                    <a:pt x="44772" y="0"/>
                  </a:cubicBezTo>
                  <a:close/>
                </a:path>
              </a:pathLst>
            </a:custGeom>
            <a:solidFill>
              <a:srgbClr val="D4DBD8"/>
            </a:solidFill>
            <a:ln cap="rnd" cmpd="sng" w="19050">
              <a:solidFill>
                <a:srgbClr val="00000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2"/>
            <p:cNvSpPr txBox="1"/>
            <p:nvPr/>
          </p:nvSpPr>
          <p:spPr>
            <a:xfrm>
              <a:off x="0" y="-19050"/>
              <a:ext cx="278315" cy="1085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325" lIns="43325" spcFirstLastPara="1" rIns="43325" wrap="square" tIns="43325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000001"/>
                  </a:solidFill>
                  <a:latin typeface="Arimo"/>
                  <a:ea typeface="Arimo"/>
                  <a:cs typeface="Arimo"/>
                  <a:sym typeface="Arimo"/>
                </a:rPr>
                <a:t>Ramo</a:t>
              </a:r>
              <a:endParaRPr/>
            </a:p>
          </p:txBody>
        </p:sp>
      </p:grpSp>
      <p:sp>
        <p:nvSpPr>
          <p:cNvPr id="145" name="Google Shape;145;p2"/>
          <p:cNvSpPr txBox="1"/>
          <p:nvPr/>
        </p:nvSpPr>
        <p:spPr>
          <a:xfrm>
            <a:off x="618270" y="3324966"/>
            <a:ext cx="1787307" cy="819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1"/>
                </a:solidFill>
                <a:latin typeface="Arimo"/>
                <a:ea typeface="Arimo"/>
                <a:cs typeface="Arimo"/>
                <a:sym typeface="Arimo"/>
              </a:rPr>
              <a:t>Atrai insetos que gostam de néctar para polinização</a:t>
            </a:r>
            <a:endParaRPr/>
          </a:p>
        </p:txBody>
      </p:sp>
      <p:grpSp>
        <p:nvGrpSpPr>
          <p:cNvPr id="146" name="Google Shape;146;p2"/>
          <p:cNvGrpSpPr/>
          <p:nvPr/>
        </p:nvGrpSpPr>
        <p:grpSpPr>
          <a:xfrm>
            <a:off x="714911" y="2603620"/>
            <a:ext cx="1500986" cy="585660"/>
            <a:chOff x="0" y="-19050"/>
            <a:chExt cx="278315" cy="108594"/>
          </a:xfrm>
        </p:grpSpPr>
        <p:sp>
          <p:nvSpPr>
            <p:cNvPr id="147" name="Google Shape;147;p2"/>
            <p:cNvSpPr/>
            <p:nvPr/>
          </p:nvSpPr>
          <p:spPr>
            <a:xfrm>
              <a:off x="0" y="0"/>
              <a:ext cx="278315" cy="89544"/>
            </a:xfrm>
            <a:custGeom>
              <a:rect b="b" l="l" r="r" t="t"/>
              <a:pathLst>
                <a:path extrusionOk="0" h="89544" w="278315">
                  <a:moveTo>
                    <a:pt x="44772" y="0"/>
                  </a:moveTo>
                  <a:lnTo>
                    <a:pt x="233543" y="0"/>
                  </a:lnTo>
                  <a:cubicBezTo>
                    <a:pt x="245417" y="0"/>
                    <a:pt x="256805" y="4717"/>
                    <a:pt x="265201" y="13113"/>
                  </a:cubicBezTo>
                  <a:cubicBezTo>
                    <a:pt x="273598" y="21510"/>
                    <a:pt x="278315" y="32898"/>
                    <a:pt x="278315" y="44772"/>
                  </a:cubicBezTo>
                  <a:lnTo>
                    <a:pt x="278315" y="44772"/>
                  </a:lnTo>
                  <a:cubicBezTo>
                    <a:pt x="278315" y="56646"/>
                    <a:pt x="273598" y="68034"/>
                    <a:pt x="265201" y="76430"/>
                  </a:cubicBezTo>
                  <a:cubicBezTo>
                    <a:pt x="256805" y="84827"/>
                    <a:pt x="245417" y="89544"/>
                    <a:pt x="233543" y="89544"/>
                  </a:cubicBezTo>
                  <a:lnTo>
                    <a:pt x="44772" y="89544"/>
                  </a:lnTo>
                  <a:cubicBezTo>
                    <a:pt x="32898" y="89544"/>
                    <a:pt x="21510" y="84827"/>
                    <a:pt x="13113" y="76430"/>
                  </a:cubicBezTo>
                  <a:cubicBezTo>
                    <a:pt x="4717" y="68034"/>
                    <a:pt x="0" y="56646"/>
                    <a:pt x="0" y="44772"/>
                  </a:cubicBezTo>
                  <a:lnTo>
                    <a:pt x="0" y="44772"/>
                  </a:lnTo>
                  <a:cubicBezTo>
                    <a:pt x="0" y="32898"/>
                    <a:pt x="4717" y="21510"/>
                    <a:pt x="13113" y="13113"/>
                  </a:cubicBezTo>
                  <a:cubicBezTo>
                    <a:pt x="21510" y="4717"/>
                    <a:pt x="32898" y="0"/>
                    <a:pt x="44772" y="0"/>
                  </a:cubicBezTo>
                  <a:close/>
                </a:path>
              </a:pathLst>
            </a:custGeom>
            <a:solidFill>
              <a:srgbClr val="D4DBD8"/>
            </a:solidFill>
            <a:ln cap="rnd" cmpd="sng" w="19050">
              <a:solidFill>
                <a:srgbClr val="00000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2"/>
            <p:cNvSpPr txBox="1"/>
            <p:nvPr/>
          </p:nvSpPr>
          <p:spPr>
            <a:xfrm>
              <a:off x="0" y="-19050"/>
              <a:ext cx="278315" cy="1085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325" lIns="43325" spcFirstLastPara="1" rIns="43325" wrap="square" tIns="43325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000001"/>
                  </a:solidFill>
                  <a:latin typeface="Arimo"/>
                  <a:ea typeface="Arimo"/>
                  <a:cs typeface="Arimo"/>
                  <a:sym typeface="Arimo"/>
                </a:rPr>
                <a:t>Flores</a:t>
              </a:r>
              <a:endParaRPr/>
            </a:p>
          </p:txBody>
        </p:sp>
      </p:grpSp>
      <p:sp>
        <p:nvSpPr>
          <p:cNvPr id="149" name="Google Shape;149;p2"/>
          <p:cNvSpPr txBox="1"/>
          <p:nvPr/>
        </p:nvSpPr>
        <p:spPr>
          <a:xfrm>
            <a:off x="618270" y="6775027"/>
            <a:ext cx="1787307" cy="1085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1"/>
                </a:solidFill>
                <a:latin typeface="Arimo"/>
                <a:ea typeface="Arimo"/>
                <a:cs typeface="Arimo"/>
                <a:sym typeface="Arimo"/>
              </a:rPr>
              <a:t>Absorve água e segura a planta firmemente no solo</a:t>
            </a:r>
            <a:endParaRPr/>
          </a:p>
        </p:txBody>
      </p:sp>
      <p:grpSp>
        <p:nvGrpSpPr>
          <p:cNvPr id="150" name="Google Shape;150;p2"/>
          <p:cNvGrpSpPr/>
          <p:nvPr/>
        </p:nvGrpSpPr>
        <p:grpSpPr>
          <a:xfrm>
            <a:off x="714911" y="6039393"/>
            <a:ext cx="1500986" cy="585660"/>
            <a:chOff x="0" y="-19050"/>
            <a:chExt cx="278315" cy="108594"/>
          </a:xfrm>
        </p:grpSpPr>
        <p:sp>
          <p:nvSpPr>
            <p:cNvPr id="151" name="Google Shape;151;p2"/>
            <p:cNvSpPr/>
            <p:nvPr/>
          </p:nvSpPr>
          <p:spPr>
            <a:xfrm>
              <a:off x="0" y="0"/>
              <a:ext cx="278315" cy="89544"/>
            </a:xfrm>
            <a:custGeom>
              <a:rect b="b" l="l" r="r" t="t"/>
              <a:pathLst>
                <a:path extrusionOk="0" h="89544" w="278315">
                  <a:moveTo>
                    <a:pt x="44772" y="0"/>
                  </a:moveTo>
                  <a:lnTo>
                    <a:pt x="233543" y="0"/>
                  </a:lnTo>
                  <a:cubicBezTo>
                    <a:pt x="245417" y="0"/>
                    <a:pt x="256805" y="4717"/>
                    <a:pt x="265201" y="13113"/>
                  </a:cubicBezTo>
                  <a:cubicBezTo>
                    <a:pt x="273598" y="21510"/>
                    <a:pt x="278315" y="32898"/>
                    <a:pt x="278315" y="44772"/>
                  </a:cubicBezTo>
                  <a:lnTo>
                    <a:pt x="278315" y="44772"/>
                  </a:lnTo>
                  <a:cubicBezTo>
                    <a:pt x="278315" y="56646"/>
                    <a:pt x="273598" y="68034"/>
                    <a:pt x="265201" y="76430"/>
                  </a:cubicBezTo>
                  <a:cubicBezTo>
                    <a:pt x="256805" y="84827"/>
                    <a:pt x="245417" y="89544"/>
                    <a:pt x="233543" y="89544"/>
                  </a:cubicBezTo>
                  <a:lnTo>
                    <a:pt x="44772" y="89544"/>
                  </a:lnTo>
                  <a:cubicBezTo>
                    <a:pt x="32898" y="89544"/>
                    <a:pt x="21510" y="84827"/>
                    <a:pt x="13113" y="76430"/>
                  </a:cubicBezTo>
                  <a:cubicBezTo>
                    <a:pt x="4717" y="68034"/>
                    <a:pt x="0" y="56646"/>
                    <a:pt x="0" y="44772"/>
                  </a:cubicBezTo>
                  <a:lnTo>
                    <a:pt x="0" y="44772"/>
                  </a:lnTo>
                  <a:cubicBezTo>
                    <a:pt x="0" y="32898"/>
                    <a:pt x="4717" y="21510"/>
                    <a:pt x="13113" y="13113"/>
                  </a:cubicBezTo>
                  <a:cubicBezTo>
                    <a:pt x="21510" y="4717"/>
                    <a:pt x="32898" y="0"/>
                    <a:pt x="44772" y="0"/>
                  </a:cubicBezTo>
                  <a:close/>
                </a:path>
              </a:pathLst>
            </a:custGeom>
            <a:solidFill>
              <a:srgbClr val="D4DBD8"/>
            </a:solidFill>
            <a:ln cap="rnd" cmpd="sng" w="19050">
              <a:solidFill>
                <a:srgbClr val="00000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2"/>
            <p:cNvSpPr txBox="1"/>
            <p:nvPr/>
          </p:nvSpPr>
          <p:spPr>
            <a:xfrm>
              <a:off x="0" y="-19050"/>
              <a:ext cx="278315" cy="1085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325" lIns="43325" spcFirstLastPara="1" rIns="43325" wrap="square" tIns="43325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000001"/>
                  </a:solidFill>
                  <a:latin typeface="Arimo"/>
                  <a:ea typeface="Arimo"/>
                  <a:cs typeface="Arimo"/>
                  <a:sym typeface="Arimo"/>
                </a:rPr>
                <a:t>Raízes</a:t>
              </a:r>
              <a:endParaRPr/>
            </a:p>
          </p:txBody>
        </p:sp>
      </p:grpSp>
      <p:cxnSp>
        <p:nvCxnSpPr>
          <p:cNvPr id="153" name="Google Shape;153;p2"/>
          <p:cNvCxnSpPr/>
          <p:nvPr/>
        </p:nvCxnSpPr>
        <p:spPr>
          <a:xfrm>
            <a:off x="2215897" y="2947820"/>
            <a:ext cx="747041" cy="241460"/>
          </a:xfrm>
          <a:prstGeom prst="straightConnector1">
            <a:avLst/>
          </a:prstGeom>
          <a:noFill/>
          <a:ln cap="flat" cmpd="sng" w="28575">
            <a:solidFill>
              <a:srgbClr val="000001"/>
            </a:solidFill>
            <a:prstDash val="dot"/>
            <a:round/>
            <a:headEnd len="sm" w="sm" type="none"/>
            <a:tailEnd len="med" w="med" type="triangle"/>
          </a:ln>
        </p:spPr>
      </p:cxnSp>
      <p:cxnSp>
        <p:nvCxnSpPr>
          <p:cNvPr id="154" name="Google Shape;154;p2"/>
          <p:cNvCxnSpPr/>
          <p:nvPr/>
        </p:nvCxnSpPr>
        <p:spPr>
          <a:xfrm>
            <a:off x="2215897" y="6383593"/>
            <a:ext cx="779178" cy="1265066"/>
          </a:xfrm>
          <a:prstGeom prst="straightConnector1">
            <a:avLst/>
          </a:prstGeom>
          <a:noFill/>
          <a:ln cap="flat" cmpd="sng" w="28575">
            <a:solidFill>
              <a:srgbClr val="000001"/>
            </a:solidFill>
            <a:prstDash val="dot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